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79" r:id="rId4"/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BEBEC"/>
    <a:srgbClr val="6A5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095" autoAdjust="0"/>
  </p:normalViewPr>
  <p:slideViewPr>
    <p:cSldViewPr snapToGrid="0">
      <p:cViewPr varScale="1">
        <p:scale>
          <a:sx n="84" d="100"/>
          <a:sy n="84" d="100"/>
        </p:scale>
        <p:origin x="15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ialik-dc1\DATA-DC1\USERS\STAFF\LIBRARY\CIDDOR\makerspace\attendance%20may16-may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ialik-dc1\DATA-DC1\USERS\STAFF\LIBRARY\CIDDOR\makerspace\attendance%20may16-may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Attendance by Gender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logs!$J$13</c:f>
              <c:strCache>
                <c:ptCount val="1"/>
                <c:pt idx="0">
                  <c:v>gender 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7D-4806-8BE7-224B683C26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7D-4806-8BE7-224B683C26F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logs!$K$12:$L$12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logs!$K$13:$L$13</c:f>
              <c:numCache>
                <c:formatCode>General</c:formatCode>
                <c:ptCount val="2"/>
                <c:pt idx="0">
                  <c:v>361</c:v>
                </c:pt>
                <c:pt idx="1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7D-4806-8BE7-224B683C26F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581170372733281"/>
          <c:y val="0.47407537419896734"/>
          <c:w val="6.8809943733675799E-2"/>
          <c:h val="0.1407883578149559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AU"/>
              <a:t>Attendance by Year Level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logs!$I$16:$I$23</c:f>
              <c:strCache>
                <c:ptCount val="8"/>
                <c:pt idx="0">
                  <c:v>grade 2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</c:strCache>
            </c:strRef>
          </c:cat>
          <c:val>
            <c:numRef>
              <c:f>logs!$J$16:$J$23</c:f>
              <c:numCache>
                <c:formatCode>General</c:formatCode>
                <c:ptCount val="8"/>
                <c:pt idx="0">
                  <c:v>373</c:v>
                </c:pt>
                <c:pt idx="1">
                  <c:v>184</c:v>
                </c:pt>
                <c:pt idx="2">
                  <c:v>235</c:v>
                </c:pt>
                <c:pt idx="3">
                  <c:v>62</c:v>
                </c:pt>
                <c:pt idx="4">
                  <c:v>14</c:v>
                </c:pt>
                <c:pt idx="5">
                  <c:v>34</c:v>
                </c:pt>
                <c:pt idx="6">
                  <c:v>4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5-422F-BD55-6DC178A800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78947295"/>
        <c:axId val="1978941055"/>
        <c:axId val="0"/>
      </c:bar3DChart>
      <c:catAx>
        <c:axId val="197894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941055"/>
        <c:crosses val="autoZero"/>
        <c:auto val="1"/>
        <c:lblAlgn val="ctr"/>
        <c:lblOffset val="100"/>
        <c:noMultiLvlLbl val="0"/>
      </c:catAx>
      <c:valAx>
        <c:axId val="197894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947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9B31C-2C48-465E-8422-BDFE80A8F16E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8C0E-D7CF-4D7D-ADF4-4F745A904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95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Good afternoon, my name is Roxanne </a:t>
            </a:r>
            <a:r>
              <a:rPr lang="en-AU" dirty="0" smtClean="0"/>
              <a:t>Ciddor. I run the library and eLearning departments at </a:t>
            </a:r>
            <a:r>
              <a:rPr lang="en-AU" dirty="0"/>
              <a:t>Bialik College, a kinder to year 12 private school in Melbourne.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693-A0EC-446C-A8AB-7155B56483C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16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makerspace and making is not presented as a polemic against traditional educational structures - one is not at the expense of the other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transforms traditional units and doesn't threaten to change the content of the curriculum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SAMR model best illustrates the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 of technology to transform education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Dioramas with 360 camera -&gt; view in VR headset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17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Makerspace is a concept, a theory, a way of learning, a set of dispositions and not just a space or its contents.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such, it can be brought into any classroom or space.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Physically, a makerspace can be a dedicated space, a series of spaces or even mobile (or a combination of all 3)</a:t>
            </a: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our ELC makerspace will be a series of themed trolleys, designed to go into classrooms rather than take kids out of them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Flexibility breeds opportunity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467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generate buy-in from administration,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teachers, students and parents?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 of everything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Continually present making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your makerspace is as many contexts and in as many ways as possible</a:t>
            </a:r>
          </a:p>
          <a:p>
            <a:pPr rtl="0" fontAlgn="ctr"/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like broccoli, you need to present it in many ways, on different days until the understanding of “what’s good for you”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grows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92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Buy-in comes from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ultiple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of Entry – can use them all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 combination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Project-based (e.g. today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we’re making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slime)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Free Play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Skills-based/workshop: "How To"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Problem-solving or community based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Competition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ctr">
              <a:buFontTx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Exhibition or demonstration </a:t>
            </a:r>
          </a:p>
          <a:p>
            <a:pPr marL="0" indent="0" rtl="0" fontAlgn="ctr">
              <a:buFontTx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ctr">
              <a:buFontTx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Expert ("Maker-in-residence")</a:t>
            </a:r>
          </a:p>
          <a:p>
            <a:pPr marL="171450" indent="-171450" rtl="0" fontAlgn="ctr">
              <a:buFontTx/>
              <a:buChar char="-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715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Sign-in, tracking -&gt; statistics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Membership process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links to 21</a:t>
            </a:r>
            <a:r>
              <a:rPr lang="en-A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 skills and dispositions being sought by employers – this is especially important to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</a:t>
            </a:r>
          </a:p>
          <a:p>
            <a:pPr rtl="0" fontAlgn="ctr"/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research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81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Makerspaces start with a mindset - this is free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can be taken from class to class with ease.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slow build up of equipment and materials is a positive thing and can be better than a big spend.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buy it slowly, you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exactly what you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responsive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students' needs.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 on recycled and reused materials over expensive and specialised equipment – This approach 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accessible to parents and staff than technical terms.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Reused and repurposed materials also inspire creativity and innovation.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 the mindset first, the resources are secondary.</a:t>
            </a:r>
          </a:p>
          <a:p>
            <a:pPr rtl="0" fontAlgn="ctr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91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several ways we incorporate Harvard’s cultures of thinking philosophies into our makerspace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</a:t>
            </a:r>
          </a:p>
          <a:p>
            <a:pPr marL="171450" indent="-171450" rtl="0" fontAlgn="ctr">
              <a:buFontTx/>
              <a:buChar char="-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 starters</a:t>
            </a:r>
          </a:p>
          <a:p>
            <a:pPr marL="171450" indent="-171450" rtl="0" fontAlgn="ctr">
              <a:buFontTx/>
              <a:buChar char="-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photo/visual</a:t>
            </a:r>
          </a:p>
          <a:p>
            <a:pPr marL="171450" indent="-171450" rtl="0" fontAlgn="ctr">
              <a:buFontTx/>
              <a:buChar char="-"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ctr">
              <a:buFontTx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documentation (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SeeSaw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 fontAlgn="ctr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audience</a:t>
            </a:r>
          </a:p>
          <a:p>
            <a:pPr marL="171450" indent="-171450" rtl="0" fontAlgn="ctr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accessible as you can record voice and video, as well as text and stills</a:t>
            </a:r>
          </a:p>
          <a:p>
            <a:pPr marL="171450" indent="-171450" rtl="0" fontAlgn="ctr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for more agency as students can include more detail, more steps along the process</a:t>
            </a:r>
          </a:p>
          <a:p>
            <a:pPr marL="171450" indent="-171450" rtl="0" fontAlgn="ctr">
              <a:buFontTx/>
              <a:buChar char="-"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ctr">
              <a:buFontTx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documentation – for parents, students and teachers to see</a:t>
            </a:r>
          </a:p>
          <a:p>
            <a:pPr marL="171450" indent="-171450" rtl="0" fontAlgn="ctr">
              <a:buFontTx/>
              <a:buChar char="-"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ctr">
              <a:buFontTx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Shifts emphasis from product to process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52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with documentation, thinking routines are used to develop thinking skills and habits:</a:t>
            </a: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Deconstruction - purpose, parts, complexities</a:t>
            </a: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routines have been developed specifically for the makerspace context.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and listen, ask questions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write it down and reflect as a team</a:t>
            </a:r>
          </a:p>
          <a:p>
            <a:pPr rtl="0" fontAlgn="ctr"/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and name – focus on disposition over product </a:t>
            </a:r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663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Thank you – </a:t>
            </a:r>
            <a:r>
              <a:rPr lang="en-AU" sz="1200" dirty="0" smtClean="0"/>
              <a:t>If you would like the link to a related resource list I have posted on my website, please see me during the next break.</a:t>
            </a:r>
            <a:endParaRPr lang="en-AU" sz="1200" dirty="0" smtClean="0"/>
          </a:p>
          <a:p>
            <a:pPr rtl="0" fontAlgn="ctr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8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are expecting a comprehensive shopping list and step-by-step guide, you are about to be disappointed.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 I will </a:t>
            </a:r>
          </a:p>
          <a:p>
            <a:pPr marL="171450" indent="-171450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delve briefly into the definition and history of the maker movement, </a:t>
            </a:r>
          </a:p>
          <a:p>
            <a:pPr marL="171450" indent="-171450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tips for how to move from co-curricular to curricular engagement </a:t>
            </a:r>
          </a:p>
          <a:p>
            <a:pPr marL="171450" indent="-171450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advice for how to generate buy-in from management, teachers, students and parents. </a:t>
            </a:r>
          </a:p>
          <a:p>
            <a:pPr marL="171450" indent="-171450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also look at how to incorporate Harvard’s Cultures of Thinking into your makerspace.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8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sz="1200" dirty="0" smtClean="0"/>
              <a:t>There are many definitions but essentially, a makerspace is: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a space that facilitates </a:t>
            </a:r>
            <a:r>
              <a:rPr lang="en-AU" sz="1200" b="1" dirty="0" smtClean="0"/>
              <a:t>creativity</a:t>
            </a:r>
            <a:r>
              <a:rPr lang="en-AU" sz="1200" dirty="0" smtClean="0"/>
              <a:t>, </a:t>
            </a:r>
            <a:r>
              <a:rPr lang="en-AU" sz="1200" b="1" dirty="0" smtClean="0"/>
              <a:t>invention</a:t>
            </a:r>
            <a:r>
              <a:rPr lang="en-AU" sz="1200" dirty="0" smtClean="0"/>
              <a:t> and </a:t>
            </a:r>
            <a:r>
              <a:rPr lang="en-AU" sz="1200" b="1" dirty="0" smtClean="0"/>
              <a:t>making</a:t>
            </a:r>
            <a:endParaRPr lang="en-AU" sz="1200" dirty="0" smtClean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a space that is focused on the intersection of </a:t>
            </a:r>
            <a:r>
              <a:rPr lang="en-AU" sz="1200" b="1" dirty="0" smtClean="0"/>
              <a:t>technology</a:t>
            </a:r>
            <a:r>
              <a:rPr lang="en-AU" sz="1200" dirty="0" smtClean="0"/>
              <a:t> with </a:t>
            </a:r>
            <a:r>
              <a:rPr lang="en-AU" sz="1200" b="1" dirty="0" smtClean="0"/>
              <a:t>physical making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a space that aims to ignite an interest in how things work, how things can be improved and what things need to be created</a:t>
            </a:r>
            <a:r>
              <a:rPr lang="en-AU" sz="1200" baseline="0" dirty="0" smtClean="0"/>
              <a:t> or </a:t>
            </a:r>
            <a:r>
              <a:rPr lang="en-AU" sz="1200" dirty="0" smtClean="0"/>
              <a:t>invented – a place</a:t>
            </a:r>
            <a:r>
              <a:rPr lang="en-AU" sz="1200" baseline="0" dirty="0" smtClean="0"/>
              <a:t> to bridge the </a:t>
            </a:r>
            <a:r>
              <a:rPr lang="en-AU" sz="1200" dirty="0" smtClean="0"/>
              <a:t>creator vs. consumer</a:t>
            </a:r>
            <a:r>
              <a:rPr lang="en-AU" sz="1200" baseline="0" dirty="0" smtClean="0"/>
              <a:t> gap</a:t>
            </a: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0" dirty="0" smtClean="0"/>
              <a:t>Makerspaces</a:t>
            </a:r>
            <a:r>
              <a:rPr lang="en-AU" sz="1200" b="0" baseline="0" dirty="0" smtClean="0"/>
              <a:t> were born in libraries and, like libraries, have always been a space for </a:t>
            </a:r>
            <a:r>
              <a:rPr lang="en-AU" sz="1200" dirty="0" smtClean="0"/>
              <a:t>shared </a:t>
            </a:r>
            <a:r>
              <a:rPr lang="en-AU" sz="1200" b="1" dirty="0" smtClean="0"/>
              <a:t>social learning </a:t>
            </a:r>
            <a:r>
              <a:rPr lang="en-AU" sz="1200" b="0" dirty="0" smtClean="0"/>
              <a:t>that is </a:t>
            </a:r>
            <a:r>
              <a:rPr lang="en-AU" sz="1200" b="1" dirty="0" smtClean="0"/>
              <a:t>inter-disciplinary and trans-literate.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AU" sz="1200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80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 look at a brief history of the maker movement -</a:t>
            </a:r>
          </a:p>
          <a:p>
            <a:r>
              <a:rPr lang="en-AU" dirty="0" smtClean="0"/>
              <a:t>1960s </a:t>
            </a:r>
            <a:r>
              <a:rPr lang="en-AU" dirty="0" smtClean="0"/>
              <a:t>and 1970s -&gt; founding</a:t>
            </a:r>
            <a:r>
              <a:rPr lang="en-AU" baseline="0" dirty="0" smtClean="0"/>
              <a:t> pedagogy and learning theory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56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1980s</a:t>
            </a:r>
            <a:r>
              <a:rPr lang="en-AU" baseline="0" dirty="0" smtClean="0"/>
              <a:t> – founding technology and attitude </a:t>
            </a:r>
            <a:r>
              <a:rPr lang="en-AU" baseline="0" dirty="0" smtClean="0"/>
              <a:t>shift towards </a:t>
            </a:r>
            <a:r>
              <a:rPr lang="en-AU" baseline="0" dirty="0" smtClean="0"/>
              <a:t>the potential role of technology in education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66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2000s</a:t>
            </a:r>
            <a:r>
              <a:rPr lang="en-AU" baseline="0" dirty="0" smtClean="0"/>
              <a:t> – founding organisations providing support and resources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35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2010s – political and communal recognition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0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Today – academic support and you. </a:t>
            </a:r>
            <a:endParaRPr lang="en-AU" dirty="0" smtClean="0"/>
          </a:p>
          <a:p>
            <a:r>
              <a:rPr lang="en-AU" dirty="0" smtClean="0"/>
              <a:t>What </a:t>
            </a:r>
            <a:r>
              <a:rPr lang="en-AU" dirty="0" smtClean="0"/>
              <a:t>role will you play in this global movement?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8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you move your makerspace from co-curricular to curricular engagement?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opportunist, don’t wait for an invitation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your ear to the ground at all times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Kinder art? -&gt; combine with sound and create interactive art using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Makey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Science week? -&gt; turn the staircase into a piano for the week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clear obligation to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fulfil the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Technologies Curriculum and Design and Technologies Curriculum within the Australian Curriculum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easier to justify expenditure when resources are used by multiple disciplines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 spent on makerspace where programs run within the curriculum is money spent on the curriculum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8C0E-D7CF-4D7D-ADF4-4F745A90435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87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3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52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2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22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95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54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6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50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75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69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21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9264-76CF-464C-8F41-759122D356D0}" type="datetimeFigureOut">
              <a:rPr lang="en-AU" smtClean="0"/>
              <a:t>28/05/2018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CDE6-3B2B-4E96-829F-F6BCDF811E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4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mailto:ciddor@bialik.vic.edu.a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28" y="4646462"/>
            <a:ext cx="1396512" cy="1584504"/>
          </a:xfrm>
        </p:spPr>
      </p:pic>
      <p:grpSp>
        <p:nvGrpSpPr>
          <p:cNvPr id="6" name="Group 5"/>
          <p:cNvGrpSpPr/>
          <p:nvPr/>
        </p:nvGrpSpPr>
        <p:grpSpPr>
          <a:xfrm>
            <a:off x="3875900" y="4697573"/>
            <a:ext cx="4026487" cy="1482283"/>
            <a:chOff x="4034970" y="4725430"/>
            <a:chExt cx="4026487" cy="1482283"/>
          </a:xfrm>
        </p:grpSpPr>
        <p:sp>
          <p:nvSpPr>
            <p:cNvPr id="7" name="TextBox 6"/>
            <p:cNvSpPr txBox="1"/>
            <p:nvPr/>
          </p:nvSpPr>
          <p:spPr>
            <a:xfrm>
              <a:off x="4034970" y="5746048"/>
              <a:ext cx="3569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 smtClean="0">
                  <a:hlinkClick r:id="rId4"/>
                </a:rPr>
                <a:t>summer@bialik.vic.edu.au</a:t>
              </a:r>
              <a:r>
                <a:rPr lang="en-AU" sz="2400" dirty="0" smtClean="0"/>
                <a:t> </a:t>
              </a:r>
              <a:endParaRPr lang="en-AU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34970" y="4725430"/>
              <a:ext cx="40264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/>
                <a:t>Roxanne </a:t>
              </a:r>
              <a:r>
                <a:rPr lang="en-AU" sz="2400" dirty="0" smtClean="0"/>
                <a:t>Summer</a:t>
              </a:r>
              <a:endParaRPr lang="en-AU" sz="2400" dirty="0"/>
            </a:p>
            <a:p>
              <a:r>
                <a:rPr lang="en-AU" sz="2400" dirty="0"/>
                <a:t>Head of Educational Resources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30" y="4567494"/>
            <a:ext cx="1306830" cy="1742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573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/>
              <a:t>How to set up a school makerspace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1496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433" y="2425962"/>
            <a:ext cx="523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Transformation not change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1" y="1563644"/>
            <a:ext cx="6013291" cy="4483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From co-curricular to curricular</a:t>
            </a:r>
            <a:endParaRPr lang="en-AU" sz="4800" dirty="0">
              <a:solidFill>
                <a:srgbClr val="6A597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2699" y="6140908"/>
            <a:ext cx="185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SAMR Model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26666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433" y="2407301"/>
            <a:ext cx="487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Makerspace as a concept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From co-curricular to curricular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88" y="1266338"/>
            <a:ext cx="4679526" cy="52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8446" y="2407301"/>
            <a:ext cx="38886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Repetition,</a:t>
            </a:r>
          </a:p>
          <a:p>
            <a:r>
              <a:rPr lang="en-AU" sz="3600" dirty="0"/>
              <a:t>	</a:t>
            </a:r>
            <a:r>
              <a:rPr lang="en-AU" sz="3600" dirty="0" smtClean="0"/>
              <a:t> repetition, </a:t>
            </a:r>
          </a:p>
          <a:p>
            <a:r>
              <a:rPr lang="en-AU" sz="3600" dirty="0" smtClean="0"/>
              <a:t>		repetition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Generating buy-in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88" y="1515753"/>
            <a:ext cx="4679526" cy="47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708" y="2407301"/>
            <a:ext cx="4617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Multiple points of entry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Generating buy-in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5"/>
          <a:stretch/>
        </p:blipFill>
        <p:spPr>
          <a:xfrm>
            <a:off x="5628035" y="1436915"/>
            <a:ext cx="6250447" cy="49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6420" y="2407299"/>
            <a:ext cx="4176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Power of information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Generating buy-in</a:t>
            </a:r>
            <a:endParaRPr lang="en-AU" sz="4800" dirty="0">
              <a:solidFill>
                <a:srgbClr val="6A597C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297029"/>
              </p:ext>
            </p:extLst>
          </p:nvPr>
        </p:nvGraphicFramePr>
        <p:xfrm>
          <a:off x="5785213" y="1191168"/>
          <a:ext cx="3884567" cy="307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45878"/>
              </p:ext>
            </p:extLst>
          </p:nvPr>
        </p:nvGraphicFramePr>
        <p:xfrm>
          <a:off x="8458199" y="3760469"/>
          <a:ext cx="3523785" cy="286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42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2081" y="2407301"/>
            <a:ext cx="478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Makerspace is a mindset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Generating buy-in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20" y="1791478"/>
            <a:ext cx="6195524" cy="41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708" y="2407301"/>
            <a:ext cx="3095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Documentation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Incorporating </a:t>
            </a:r>
            <a:r>
              <a:rPr lang="en-AU" sz="4800" dirty="0" err="1" smtClean="0">
                <a:solidFill>
                  <a:srgbClr val="6A597C"/>
                </a:solidFill>
              </a:rPr>
              <a:t>CoT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" b="15966"/>
          <a:stretch/>
        </p:blipFill>
        <p:spPr>
          <a:xfrm>
            <a:off x="8772837" y="1134655"/>
            <a:ext cx="3233854" cy="38379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14" y="1134655"/>
            <a:ext cx="2931822" cy="4145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14850"/>
            <a:ext cx="3124200" cy="2343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66" y="5394960"/>
            <a:ext cx="2143125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708" y="2407301"/>
            <a:ext cx="5514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Methodology &amp; Observation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Incorporating </a:t>
            </a:r>
            <a:r>
              <a:rPr lang="en-AU" sz="4800" dirty="0" err="1" smtClean="0">
                <a:solidFill>
                  <a:srgbClr val="6A597C"/>
                </a:solidFill>
              </a:rPr>
              <a:t>CoT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1172033"/>
            <a:ext cx="3936720" cy="5568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51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942975"/>
            <a:ext cx="92106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Introduction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42" y="2031197"/>
            <a:ext cx="4526707" cy="377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2816" y="2444621"/>
            <a:ext cx="415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Focus on the “how” not the “what”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088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Definition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0" y="1799890"/>
            <a:ext cx="5398459" cy="4046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3" y="1801321"/>
            <a:ext cx="5393055" cy="40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/>
          <a:stretch/>
        </p:blipFill>
        <p:spPr>
          <a:xfrm>
            <a:off x="190704" y="1136608"/>
            <a:ext cx="2306836" cy="5648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69" y="2057732"/>
            <a:ext cx="9283251" cy="3806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Origins of the Maker Movement</a:t>
            </a:r>
            <a:endParaRPr lang="en-AU" sz="4800" dirty="0">
              <a:solidFill>
                <a:srgbClr val="6A597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04" y="1136608"/>
            <a:ext cx="2306836" cy="937852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9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2" y="1999712"/>
            <a:ext cx="9283251" cy="3922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/>
          <a:stretch/>
        </p:blipFill>
        <p:spPr>
          <a:xfrm>
            <a:off x="190704" y="1136608"/>
            <a:ext cx="2306836" cy="56483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Origins of the Maker Movement</a:t>
            </a:r>
            <a:endParaRPr lang="en-AU" sz="4800" dirty="0">
              <a:solidFill>
                <a:srgbClr val="6A597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04" y="2091956"/>
            <a:ext cx="2306836" cy="937852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2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21" y="1641475"/>
            <a:ext cx="9277294" cy="4638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/>
          <a:stretch/>
        </p:blipFill>
        <p:spPr>
          <a:xfrm>
            <a:off x="190704" y="1136608"/>
            <a:ext cx="2306836" cy="56483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Origins of the Maker Movement</a:t>
            </a:r>
            <a:endParaRPr lang="en-AU" sz="4800" dirty="0">
              <a:solidFill>
                <a:srgbClr val="6A597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04" y="3074596"/>
            <a:ext cx="2306836" cy="937852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3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/>
          <a:stretch/>
        </p:blipFill>
        <p:spPr>
          <a:xfrm>
            <a:off x="190704" y="1136608"/>
            <a:ext cx="2306836" cy="5648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17" y="1639986"/>
            <a:ext cx="9283251" cy="4641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Origins of the Maker Movement</a:t>
            </a:r>
            <a:endParaRPr lang="en-AU" sz="4800" dirty="0">
              <a:solidFill>
                <a:srgbClr val="6A597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04" y="4316548"/>
            <a:ext cx="2306836" cy="937852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1"/>
          <a:stretch/>
        </p:blipFill>
        <p:spPr>
          <a:xfrm>
            <a:off x="2661312" y="2039882"/>
            <a:ext cx="9283251" cy="3841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/>
          <a:stretch/>
        </p:blipFill>
        <p:spPr>
          <a:xfrm>
            <a:off x="190704" y="1136608"/>
            <a:ext cx="2306836" cy="56483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Origins of the Maker Movement</a:t>
            </a:r>
            <a:endParaRPr lang="en-AU" sz="4800" dirty="0">
              <a:solidFill>
                <a:srgbClr val="6A597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04" y="5585788"/>
            <a:ext cx="2306836" cy="937852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2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5306"/>
            <a:ext cx="12192000" cy="830997"/>
          </a:xfrm>
          <a:prstGeom prst="rect">
            <a:avLst/>
          </a:prstGeom>
          <a:solidFill>
            <a:srgbClr val="EBEB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A597C"/>
                </a:solidFill>
              </a:rPr>
              <a:t>From co-curricular to curricular</a:t>
            </a:r>
            <a:endParaRPr lang="en-AU" sz="4800" dirty="0">
              <a:solidFill>
                <a:srgbClr val="6A597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365" r="20644"/>
          <a:stretch/>
        </p:blipFill>
        <p:spPr>
          <a:xfrm>
            <a:off x="7192542" y="1321048"/>
            <a:ext cx="4526707" cy="5200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2816" y="2444621"/>
            <a:ext cx="354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Be an opportunist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0721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1053</Words>
  <Application>Microsoft Office PowerPoint</Application>
  <PresentationFormat>Widescreen</PresentationFormat>
  <Paragraphs>161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Bialik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Summer</dc:creator>
  <cp:lastModifiedBy>Roxanne Summer</cp:lastModifiedBy>
  <cp:revision>13</cp:revision>
  <dcterms:created xsi:type="dcterms:W3CDTF">2018-05-26T01:31:15Z</dcterms:created>
  <dcterms:modified xsi:type="dcterms:W3CDTF">2018-05-28T00:35:02Z</dcterms:modified>
</cp:coreProperties>
</file>